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7"/>
  </p:notesMasterIdLst>
  <p:sldIdLst>
    <p:sldId id="261" r:id="rId2"/>
    <p:sldId id="265" r:id="rId3"/>
    <p:sldId id="276" r:id="rId4"/>
    <p:sldId id="266" r:id="rId5"/>
    <p:sldId id="267" r:id="rId6"/>
    <p:sldId id="275" r:id="rId7"/>
    <p:sldId id="269" r:id="rId8"/>
    <p:sldId id="270" r:id="rId9"/>
    <p:sldId id="274" r:id="rId10"/>
    <p:sldId id="278" r:id="rId11"/>
    <p:sldId id="277" r:id="rId12"/>
    <p:sldId id="279" r:id="rId13"/>
    <p:sldId id="280" r:id="rId14"/>
    <p:sldId id="281" r:id="rId15"/>
    <p:sldId id="282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2500"/>
    <a:srgbClr val="990033"/>
    <a:srgbClr val="CC0099"/>
    <a:srgbClr val="CC3300"/>
    <a:srgbClr val="CC0066"/>
    <a:srgbClr val="D3B589"/>
    <a:srgbClr val="6A4F28"/>
    <a:srgbClr val="990000"/>
    <a:srgbClr val="7FA182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541" y="4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4B7AF-FF7F-46F7-89E6-642CA2F8C725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AAF54-C455-4DA2-9E3E-4A62E723D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09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AAF54-C455-4DA2-9E3E-4A62E723DDE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660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518AEB13-A01A-4ECD-9EA5-2FF9FC3E9DD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294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E0DF2-9AA7-4DC2-B698-B281BC5E8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06664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6767-AD01-4211-80EB-6FA3A4C366E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495995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3206-40B1-4954-9405-6577DC29AD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92140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BEDD-5231-4670-B995-CFD36FB43A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380167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56517-9ACF-4EDC-BFA9-E844A85F437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207323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026A2-CBE1-49A6-BBA3-6ABEAFC1E7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13788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02869-7C5A-41BD-9CE4-C4A453FF30D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982367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FE131-4B0B-4137-9888-BC340D194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22518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EB13-A01A-4ECD-9EA5-2FF9FC3E9D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0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EB13-A01A-4ECD-9EA5-2FF9FC3E9DD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147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EB13-A01A-4ECD-9EA5-2FF9FC3E9D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260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EB13-A01A-4ECD-9EA5-2FF9FC3E9D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03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EB13-A01A-4ECD-9EA5-2FF9FC3E9D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610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EB13-A01A-4ECD-9EA5-2FF9FC3E9DD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271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E5FA-033E-40C3-AC6A-989FD3FB17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047728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9242C-A39B-4ABC-9E4A-FA9BD207008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448634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0">
          <a:blip r:embed="rId2" cstate="print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исунок5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frame">
            <a:avLst>
              <a:gd name="adj1" fmla="val 1754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516747507"/>
      </p:ext>
    </p:extLst>
  </p:cSld>
  <p:clrMapOvr>
    <a:masterClrMapping/>
  </p:clrMapOvr>
  <p:transition spd="med"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18AEB13-A01A-4ECD-9EA5-2FF9FC3E9DD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Рисунок 11" descr="Рисунок6.jpg"/>
          <p:cNvPicPr>
            <a:picLocks noChangeAspect="1"/>
          </p:cNvPicPr>
          <p:nvPr userDrawn="1"/>
        </p:nvPicPr>
        <p:blipFill>
          <a:blip r:embed="rId22" cstate="print"/>
          <a:stretch>
            <a:fillRect/>
          </a:stretch>
        </p:blipFill>
        <p:spPr>
          <a:xfrm>
            <a:off x="0" y="0"/>
            <a:ext cx="9144000" cy="6858000"/>
          </a:xfrm>
          <a:prstGeom prst="frame">
            <a:avLst>
              <a:gd name="adj1" fmla="val 1953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944303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ransition spd="med">
    <p:cover dir="rd"/>
  </p:transition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09600" y="2425733"/>
            <a:ext cx="7924800" cy="320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базовая площадка </a:t>
            </a:r>
            <a:r>
              <a:rPr lang="ru-RU" sz="22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ГАОУ ДПО ИРО РТ по реализации мероприятий по модернизации технологий и содержания обучения в соответствии с новым федеральным государственным образовательным стандартом </a:t>
            </a:r>
            <a:r>
              <a:rPr lang="ru-RU" sz="2200" b="1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средством </a:t>
            </a:r>
            <a:r>
              <a:rPr lang="ru-RU" sz="22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концепций модернизации конкретных областей, поддержки региональных программ развития образования и поддержки сетевых методических объединений  в рамках государственной программы Российской Федерации «Развитие образования» на 2019 год</a:t>
            </a:r>
            <a:endParaRPr lang="ru-RU" sz="2200" b="1" i="1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b="1" i="1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СЕРОЕ ПЕРО.jpg"/>
          <p:cNvPicPr>
            <a:picLocks noChangeAspect="1"/>
          </p:cNvPicPr>
          <p:nvPr/>
        </p:nvPicPr>
        <p:blipFill>
          <a:blip r:embed="rId2" cstate="print"/>
          <a:srcRect l="7778" t="7778" r="7778" b="7778"/>
          <a:stretch>
            <a:fillRect/>
          </a:stretch>
        </p:blipFill>
        <p:spPr>
          <a:xfrm>
            <a:off x="152400" y="152400"/>
            <a:ext cx="1295400" cy="1295400"/>
          </a:xfrm>
          <a:prstGeom prst="ellipse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09600" y="662970"/>
            <a:ext cx="825974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МАОУ «Гимназия № 139-</a:t>
            </a:r>
          </a:p>
          <a:p>
            <a:pPr algn="ctr"/>
            <a:r>
              <a:rPr lang="ru-RU" sz="3200" b="1" dirty="0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 образования» </a:t>
            </a:r>
          </a:p>
          <a:p>
            <a:pPr algn="ctr"/>
            <a:r>
              <a:rPr lang="ru-RU" sz="3200" b="1" dirty="0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Приволжского района </a:t>
            </a:r>
            <a:r>
              <a:rPr lang="ru-RU" sz="3200" b="1" dirty="0" err="1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г.Казани</a:t>
            </a:r>
            <a:r>
              <a:rPr lang="ru-RU" sz="3200" b="1" dirty="0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endParaRPr lang="ru-RU" sz="3200" b="1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01245" y="5094156"/>
            <a:ext cx="64764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Победитель конкурса «Успешная школа»</a:t>
            </a:r>
          </a:p>
          <a:p>
            <a:r>
              <a:rPr lang="ru-RU" sz="32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Победитель конкурса «Красивая школа»</a:t>
            </a:r>
            <a:endParaRPr lang="ru-RU" sz="3200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1670500"/>
            <a:ext cx="5943600" cy="2133600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нас учатся: </a:t>
            </a:r>
            <a:r>
              <a:rPr lang="ru-RU" sz="2800" b="1" i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1607 УЧЕНИКОВ</a:t>
            </a:r>
            <a:endParaRPr lang="ru-RU" sz="2800" b="1" i="1" dirty="0" smtClean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нас учат: </a:t>
            </a:r>
            <a:r>
              <a:rPr lang="ru-RU" sz="2800" b="1" i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  <a:r>
              <a:rPr lang="ru-RU" sz="2800" b="1" i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</a:t>
            </a:r>
            <a:endParaRPr lang="ru-RU" sz="2800" b="1" i="1" dirty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1727200" y="3804100"/>
            <a:ext cx="411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адрес: г. Казань,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Сафиуллина, д. 56а,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 (843) 268 7240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6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Рисунок 9" descr="P8260036.JPG"/>
          <p:cNvPicPr>
            <a:picLocks noChangeAspect="1"/>
          </p:cNvPicPr>
          <p:nvPr/>
        </p:nvPicPr>
        <p:blipFill>
          <a:blip r:embed="rId2" cstate="print"/>
          <a:srcRect t="14444"/>
          <a:stretch>
            <a:fillRect/>
          </a:stretch>
        </p:blipFill>
        <p:spPr>
          <a:xfrm>
            <a:off x="5880100" y="939235"/>
            <a:ext cx="2895600" cy="3303129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СЕРОЕ ПЕРО.jpg"/>
          <p:cNvPicPr>
            <a:picLocks noChangeAspect="1"/>
          </p:cNvPicPr>
          <p:nvPr/>
        </p:nvPicPr>
        <p:blipFill>
          <a:blip r:embed="rId3" cstate="print"/>
          <a:srcRect l="7778" t="7778" r="7778" b="7778"/>
          <a:stretch>
            <a:fillRect/>
          </a:stretch>
        </p:blipFill>
        <p:spPr>
          <a:xfrm>
            <a:off x="152400" y="152400"/>
            <a:ext cx="838200" cy="838200"/>
          </a:xfrm>
          <a:prstGeom prst="ellipse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98491" y="115711"/>
            <a:ext cx="8229599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400" b="1" dirty="0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МАОУ «Гимназия № 139-Центр образования»</a:t>
            </a:r>
            <a:endParaRPr lang="ru-RU" sz="3400" b="1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737638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SC_0190.JPG"/>
          <p:cNvPicPr>
            <a:picLocks noChangeAspect="1"/>
          </p:cNvPicPr>
          <p:nvPr/>
        </p:nvPicPr>
        <p:blipFill>
          <a:blip r:embed="rId2" cstate="print"/>
          <a:srcRect l="9539"/>
          <a:stretch>
            <a:fillRect/>
          </a:stretch>
        </p:blipFill>
        <p:spPr>
          <a:xfrm>
            <a:off x="571500" y="1368858"/>
            <a:ext cx="3352800" cy="2461683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DSC_0167.JPG"/>
          <p:cNvPicPr>
            <a:picLocks noChangeAspect="1"/>
          </p:cNvPicPr>
          <p:nvPr/>
        </p:nvPicPr>
        <p:blipFill>
          <a:blip r:embed="rId3" cstate="print"/>
          <a:srcRect l="21667" t="2949" b="-187"/>
          <a:stretch>
            <a:fillRect/>
          </a:stretch>
        </p:blipFill>
        <p:spPr>
          <a:xfrm>
            <a:off x="5029200" y="3855941"/>
            <a:ext cx="3276600" cy="2701478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СЕРОЕ ПЕРО.jpg"/>
          <p:cNvPicPr>
            <a:picLocks noChangeAspect="1"/>
          </p:cNvPicPr>
          <p:nvPr/>
        </p:nvPicPr>
        <p:blipFill>
          <a:blip r:embed="rId4" cstate="print"/>
          <a:srcRect l="7778" t="7778" r="7778" b="7778"/>
          <a:stretch>
            <a:fillRect/>
          </a:stretch>
        </p:blipFill>
        <p:spPr>
          <a:xfrm>
            <a:off x="152400" y="152400"/>
            <a:ext cx="838200" cy="838200"/>
          </a:xfrm>
          <a:prstGeom prst="ellipse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98491" y="115711"/>
            <a:ext cx="8229599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400" b="1" dirty="0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МАОУ «Гимназия № 139-Центр образования»</a:t>
            </a:r>
            <a:endParaRPr lang="ru-RU" sz="3400" b="1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118852"/>
            <a:ext cx="1743075" cy="232410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6667" b="5555"/>
          <a:stretch/>
        </p:blipFill>
        <p:spPr>
          <a:xfrm>
            <a:off x="1524000" y="4208799"/>
            <a:ext cx="2098766" cy="2511344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2329417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6" name="Рисунок 5" descr="Рисунок10.png"/>
          <p:cNvPicPr>
            <a:picLocks noChangeAspect="1"/>
          </p:cNvPicPr>
          <p:nvPr/>
        </p:nvPicPr>
        <p:blipFill>
          <a:blip r:embed="rId2" cstate="print"/>
          <a:srcRect t="26598"/>
          <a:stretch>
            <a:fillRect/>
          </a:stretch>
        </p:blipFill>
        <p:spPr>
          <a:xfrm>
            <a:off x="762000" y="228600"/>
            <a:ext cx="8610600" cy="840330"/>
          </a:xfrm>
          <a:prstGeom prst="rect">
            <a:avLst/>
          </a:prstGeom>
        </p:spPr>
      </p:pic>
      <p:pic>
        <p:nvPicPr>
          <p:cNvPr id="5" name="Рисунок 4" descr="СЕРОЕ ПЕРО.jpg"/>
          <p:cNvPicPr>
            <a:picLocks noChangeAspect="1"/>
          </p:cNvPicPr>
          <p:nvPr/>
        </p:nvPicPr>
        <p:blipFill>
          <a:blip r:embed="rId3" cstate="print"/>
          <a:srcRect l="7778" t="7778" r="7778" b="7778"/>
          <a:stretch>
            <a:fillRect/>
          </a:stretch>
        </p:blipFill>
        <p:spPr>
          <a:xfrm>
            <a:off x="152400" y="152400"/>
            <a:ext cx="838200" cy="838200"/>
          </a:xfrm>
          <a:prstGeom prst="ellipse">
            <a:avLst/>
          </a:prstGeom>
        </p:spPr>
      </p:pic>
      <p:pic>
        <p:nvPicPr>
          <p:cNvPr id="8" name="Содержимое 7" descr="Рисунок1.png"/>
          <p:cNvPicPr>
            <a:picLocks noGrp="1" noChangeAspect="1"/>
          </p:cNvPicPr>
          <p:nvPr>
            <p:ph idx="1"/>
          </p:nvPr>
        </p:nvPicPr>
        <p:blipFill rotWithShape="1">
          <a:blip r:embed="rId4" cstate="print"/>
          <a:srcRect l="2778" t="34921" r="3704" b="55030"/>
          <a:stretch/>
        </p:blipFill>
        <p:spPr>
          <a:xfrm>
            <a:off x="797293" y="2747350"/>
            <a:ext cx="7822269" cy="453050"/>
          </a:xfrm>
        </p:spPr>
      </p:pic>
      <p:pic>
        <p:nvPicPr>
          <p:cNvPr id="12" name="Рисунок 11" descr="Рисунок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67600" y="5410200"/>
            <a:ext cx="1456792" cy="1447800"/>
          </a:xfrm>
          <a:prstGeom prst="rect">
            <a:avLst/>
          </a:prstGeom>
        </p:spPr>
      </p:pic>
      <p:pic>
        <p:nvPicPr>
          <p:cNvPr id="9" name="Содержимое 7" descr="Рисунок1.png"/>
          <p:cNvPicPr>
            <a:picLocks noChangeAspect="1"/>
          </p:cNvPicPr>
          <p:nvPr/>
        </p:nvPicPr>
        <p:blipFill rotWithShape="1">
          <a:blip r:embed="rId4" cstate="print"/>
          <a:srcRect l="2778" r="3704" b="65124"/>
          <a:stretch/>
        </p:blipFill>
        <p:spPr>
          <a:xfrm>
            <a:off x="553915" y="728160"/>
            <a:ext cx="8329338" cy="16742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83487" y="2967335"/>
            <a:ext cx="377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 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4033" y="3225225"/>
            <a:ext cx="7508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МАОУ «Гимназия № 139-Центр образования»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1" name="Содержимое 7" descr="Рисунок1.png"/>
          <p:cNvPicPr>
            <a:picLocks noChangeAspect="1"/>
          </p:cNvPicPr>
          <p:nvPr/>
        </p:nvPicPr>
        <p:blipFill rotWithShape="1">
          <a:blip r:embed="rId4" cstate="print"/>
          <a:srcRect l="2732" t="56529" r="2543" b="-17914"/>
          <a:stretch/>
        </p:blipFill>
        <p:spPr>
          <a:xfrm>
            <a:off x="571500" y="3865265"/>
            <a:ext cx="8095124" cy="276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23338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11.png"/>
          <p:cNvPicPr>
            <a:picLocks noChangeAspect="1"/>
          </p:cNvPicPr>
          <p:nvPr/>
        </p:nvPicPr>
        <p:blipFill>
          <a:blip r:embed="rId2" cstate="print"/>
          <a:srcRect r="8621"/>
          <a:stretch>
            <a:fillRect/>
          </a:stretch>
        </p:blipFill>
        <p:spPr>
          <a:xfrm>
            <a:off x="762000" y="0"/>
            <a:ext cx="8077200" cy="1104900"/>
          </a:xfrm>
          <a:prstGeom prst="rect">
            <a:avLst/>
          </a:prstGeom>
        </p:spPr>
      </p:pic>
      <p:pic>
        <p:nvPicPr>
          <p:cNvPr id="10" name="Рисунок 9" descr="kgm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4724400"/>
            <a:ext cx="1473840" cy="1481208"/>
          </a:xfrm>
          <a:prstGeom prst="ellipse">
            <a:avLst/>
          </a:prstGeom>
        </p:spPr>
      </p:pic>
      <p:pic>
        <p:nvPicPr>
          <p:cNvPr id="8" name="Содержимое 4" descr="IMG_2604.JPG"/>
          <p:cNvPicPr>
            <a:picLocks noChangeAspect="1"/>
          </p:cNvPicPr>
          <p:nvPr/>
        </p:nvPicPr>
        <p:blipFill>
          <a:blip r:embed="rId4" cstate="print"/>
          <a:srcRect t="3571"/>
          <a:stretch>
            <a:fillRect/>
          </a:stretch>
        </p:blipFill>
        <p:spPr>
          <a:xfrm>
            <a:off x="533399" y="1860841"/>
            <a:ext cx="3657601" cy="2634959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S123005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91000" y="3814762"/>
            <a:ext cx="4191000" cy="2357438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СЕРОЕ ПЕРО.jpg"/>
          <p:cNvPicPr>
            <a:picLocks noChangeAspect="1"/>
          </p:cNvPicPr>
          <p:nvPr/>
        </p:nvPicPr>
        <p:blipFill>
          <a:blip r:embed="rId6" cstate="print"/>
          <a:srcRect l="7778" t="7778" r="7778" b="7778"/>
          <a:stretch>
            <a:fillRect/>
          </a:stretch>
        </p:blipFill>
        <p:spPr>
          <a:xfrm>
            <a:off x="152400" y="152400"/>
            <a:ext cx="838200" cy="838200"/>
          </a:xfrm>
          <a:prstGeom prst="ellipse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67200" y="998034"/>
            <a:ext cx="4267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июле 2014 года </a:t>
            </a:r>
          </a:p>
          <a:p>
            <a:pPr algn="ctr">
              <a:lnSpc>
                <a:spcPct val="80000"/>
              </a:lnSpc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инициативе ректора </a:t>
            </a:r>
          </a:p>
          <a:p>
            <a:pPr algn="ctr">
              <a:lnSpc>
                <a:spcPct val="80000"/>
              </a:lnSpc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Казанского государственного медицинского университета</a:t>
            </a:r>
          </a:p>
          <a:p>
            <a:pPr algn="ctr">
              <a:lnSpc>
                <a:spcPct val="80000"/>
              </a:lnSpc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Алексея Станиславовича Созинова на основании высоких результатов ЕГЭ по предметам химико-биологического профиля был заключен договор о сотрудничестве </a:t>
            </a: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КГМУ с </a:t>
            </a: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гимназией №139.</a:t>
            </a:r>
            <a:endParaRPr lang="ru-RU" sz="2000" b="1" i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273787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Рисунок12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9709"/>
          <a:stretch>
            <a:fillRect/>
          </a:stretch>
        </p:blipFill>
        <p:spPr>
          <a:xfrm>
            <a:off x="838200" y="0"/>
            <a:ext cx="7794960" cy="1143000"/>
          </a:xfrm>
        </p:spPr>
      </p:pic>
      <p:pic>
        <p:nvPicPr>
          <p:cNvPr id="6" name="Рисунок 5" descr="SAM_2264.JPG"/>
          <p:cNvPicPr>
            <a:picLocks noChangeAspect="1"/>
          </p:cNvPicPr>
          <p:nvPr/>
        </p:nvPicPr>
        <p:blipFill>
          <a:blip r:embed="rId4" cstate="print"/>
          <a:srcRect t="20000" r="7000"/>
          <a:stretch>
            <a:fillRect/>
          </a:stretch>
        </p:blipFill>
        <p:spPr>
          <a:xfrm>
            <a:off x="2286000" y="5257800"/>
            <a:ext cx="2362200" cy="152400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20150901_095613.jpg"/>
          <p:cNvPicPr>
            <a:picLocks noChangeAspect="1"/>
          </p:cNvPicPr>
          <p:nvPr/>
        </p:nvPicPr>
        <p:blipFill>
          <a:blip r:embed="rId5" cstate="print"/>
          <a:srcRect r="11709"/>
          <a:stretch>
            <a:fillRect/>
          </a:stretch>
        </p:blipFill>
        <p:spPr>
          <a:xfrm>
            <a:off x="4724400" y="5257800"/>
            <a:ext cx="2362200" cy="1504950"/>
          </a:xfrm>
          <a:prstGeom prst="snip2DiagRect">
            <a:avLst>
              <a:gd name="adj1" fmla="val 16777"/>
              <a:gd name="adj2" fmla="val 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СЕРОЕ ПЕРО.jpg"/>
          <p:cNvPicPr>
            <a:picLocks noChangeAspect="1"/>
          </p:cNvPicPr>
          <p:nvPr/>
        </p:nvPicPr>
        <p:blipFill>
          <a:blip r:embed="rId6" cstate="print"/>
          <a:srcRect l="7778" t="7778" r="7778" b="7778"/>
          <a:stretch>
            <a:fillRect/>
          </a:stretch>
        </p:blipFill>
        <p:spPr>
          <a:xfrm>
            <a:off x="152400" y="152400"/>
            <a:ext cx="838200" cy="838200"/>
          </a:xfrm>
          <a:prstGeom prst="ellipse">
            <a:avLst/>
          </a:prstGeom>
        </p:spPr>
      </p:pic>
      <p:sp>
        <p:nvSpPr>
          <p:cNvPr id="12" name="Прямоугольник 11"/>
          <p:cNvSpPr/>
          <p:nvPr/>
        </p:nvSpPr>
        <p:spPr>
          <a:xfrm rot="16200000">
            <a:off x="-251277" y="2613477"/>
            <a:ext cx="2705819" cy="11364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Открыты  медицинские классы: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76400" y="3727555"/>
            <a:ext cx="6984776" cy="1557349"/>
          </a:xfrm>
          <a:prstGeom prst="rect">
            <a:avLst/>
          </a:prstGeom>
          <a:gradFill>
            <a:gsLst>
              <a:gs pos="35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000" b="1" u="sng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10, 11-й профильные </a:t>
            </a:r>
          </a:p>
          <a:p>
            <a:pPr algn="ctr">
              <a:lnSpc>
                <a:spcPct val="70000"/>
              </a:lnSpc>
            </a:pPr>
            <a:endParaRPr lang="ru-RU" sz="700" b="1" u="sng" dirty="0" smtClean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Еженедельно учащиеся 10 и 11 медицинских классов изучают теорию основ медицины в КГМУ и получают практические навыки в Межрегиональном клинико-диагностическом центре. Занятия проходят по образовательным программам  «Основы медицины», «Дополнительные главы химии», «Дополнительные главы биологии». (330 часов в год 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676400" y="1371600"/>
            <a:ext cx="6984776" cy="2252924"/>
          </a:xfrm>
          <a:prstGeom prst="rect">
            <a:avLst/>
          </a:prstGeom>
          <a:gradFill>
            <a:gsLst>
              <a:gs pos="35000">
                <a:srgbClr val="D3B589"/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8, 9-й – предпрофильные</a:t>
            </a:r>
          </a:p>
          <a:p>
            <a:pPr algn="just"/>
            <a:endParaRPr lang="ru-RU" sz="700" b="1" u="sng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Обучающиеся 8 медицинского класса занимаются по программе «Знакомство с медициной» в количестве 27 часов. </a:t>
            </a:r>
          </a:p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Обучающиеся 9 класса занимаются по образовательной программе «Введение в медицину».     Программа состоит из 15 модулей (90 часов в год): «Анатомия», «Физиология», «Патологическая анатомия», «Гистология», «Микробиология», «Биохимия», «Фармакология», «Медицинская биология», «Медицинская биофизика», «Психиатрия», «Пропедевтика внутренних болезней»</a:t>
            </a:r>
          </a:p>
        </p:txBody>
      </p:sp>
      <p:pic>
        <p:nvPicPr>
          <p:cNvPr id="15" name="Picture 4" descr="H:\Мои рисунки\Картинки\учеба школа\книги и блокноты\книги стопкой\тисчя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53400" y="3200400"/>
            <a:ext cx="792088" cy="792088"/>
          </a:xfrm>
          <a:prstGeom prst="rect">
            <a:avLst/>
          </a:prstGeom>
          <a:noFill/>
        </p:spPr>
      </p:pic>
      <p:pic>
        <p:nvPicPr>
          <p:cNvPr id="16" name="Picture 4" descr="H:\Мои рисунки\Картинки\учеба школа\книги и блокноты\книги стопкой\тисчя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0" y="3276600"/>
            <a:ext cx="792088" cy="79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_(1).jpg"/>
          <p:cNvPicPr>
            <a:picLocks noChangeAspect="1"/>
          </p:cNvPicPr>
          <p:nvPr/>
        </p:nvPicPr>
        <p:blipFill>
          <a:blip r:embed="rId8" cstate="print"/>
          <a:srcRect l="21053"/>
          <a:stretch>
            <a:fillRect/>
          </a:stretch>
        </p:blipFill>
        <p:spPr>
          <a:xfrm>
            <a:off x="304800" y="4800600"/>
            <a:ext cx="1828800" cy="1550163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20141001_163519.jpg"/>
          <p:cNvPicPr>
            <a:picLocks noChangeAspect="1"/>
          </p:cNvPicPr>
          <p:nvPr/>
        </p:nvPicPr>
        <p:blipFill>
          <a:blip r:embed="rId9" cstate="print"/>
          <a:srcRect t="17695" b="10227"/>
          <a:stretch>
            <a:fillRect/>
          </a:stretch>
        </p:blipFill>
        <p:spPr>
          <a:xfrm>
            <a:off x="7239000" y="5029200"/>
            <a:ext cx="1676400" cy="1611085"/>
          </a:xfrm>
          <a:prstGeom prst="snip2DiagRect">
            <a:avLst>
              <a:gd name="adj1" fmla="val 20909"/>
              <a:gd name="adj2" fmla="val 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9784419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13.png"/>
          <p:cNvPicPr>
            <a:picLocks noChangeAspect="1"/>
          </p:cNvPicPr>
          <p:nvPr/>
        </p:nvPicPr>
        <p:blipFill>
          <a:blip r:embed="rId2" cstate="print"/>
          <a:srcRect t="16235"/>
          <a:stretch>
            <a:fillRect/>
          </a:stretch>
        </p:blipFill>
        <p:spPr>
          <a:xfrm>
            <a:off x="609600" y="76200"/>
            <a:ext cx="7797704" cy="1116000"/>
          </a:xfrm>
          <a:prstGeom prst="rect">
            <a:avLst/>
          </a:prstGeom>
        </p:spPr>
      </p:pic>
      <p:grpSp>
        <p:nvGrpSpPr>
          <p:cNvPr id="29" name="Группа 28"/>
          <p:cNvGrpSpPr/>
          <p:nvPr/>
        </p:nvGrpSpPr>
        <p:grpSpPr>
          <a:xfrm>
            <a:off x="685800" y="1905000"/>
            <a:ext cx="7696200" cy="3603625"/>
            <a:chOff x="1219200" y="1730375"/>
            <a:chExt cx="6705600" cy="2728913"/>
          </a:xfrm>
        </p:grpSpPr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1219200" y="2425700"/>
              <a:ext cx="6705600" cy="59372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2"/>
                </a:gs>
                <a:gs pos="50000">
                  <a:schemeClr val="accent2">
                    <a:lumMod val="60000"/>
                    <a:lumOff val="4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28575" algn="ctr">
              <a:solidFill>
                <a:srgbClr val="FCFCFC"/>
              </a:solidFill>
              <a:round/>
              <a:headEnd/>
              <a:tailEnd/>
            </a:ln>
            <a:effectLst>
              <a:outerShdw dist="35921" dir="2700000" algn="ctr" rotWithShape="0">
                <a:srgbClr val="001D3A">
                  <a:alpha val="50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ru-RU" sz="2800" b="1">
                <a:latin typeface="+mn-lt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gray">
            <a:xfrm>
              <a:off x="1219200" y="1730375"/>
              <a:ext cx="6705600" cy="59372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1"/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28575" algn="ctr">
              <a:solidFill>
                <a:srgbClr val="FCFCFC"/>
              </a:solidFill>
              <a:round/>
              <a:headEnd/>
              <a:tailEnd/>
            </a:ln>
            <a:effectLst>
              <a:outerShdw dist="35921" dir="2700000" algn="ctr" rotWithShape="0">
                <a:srgbClr val="001D3A">
                  <a:alpha val="50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ru-RU" sz="2800" b="1">
                <a:latin typeface="+mn-lt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7543800" y="2070100"/>
              <a:ext cx="187325" cy="601663"/>
              <a:chOff x="960" y="1764"/>
              <a:chExt cx="130" cy="418"/>
            </a:xfrm>
          </p:grpSpPr>
          <p:sp>
            <p:nvSpPr>
              <p:cNvPr id="8" name="Oval 6"/>
              <p:cNvSpPr>
                <a:spLocks noChangeArrowheads="1"/>
              </p:cNvSpPr>
              <p:nvPr/>
            </p:nvSpPr>
            <p:spPr bwMode="gray">
              <a:xfrm>
                <a:off x="960" y="1764"/>
                <a:ext cx="126" cy="120"/>
              </a:xfrm>
              <a:prstGeom prst="ellipse">
                <a:avLst/>
              </a:prstGeom>
              <a:solidFill>
                <a:schemeClr val="bg1"/>
              </a:solidFill>
              <a:ln w="38100" algn="ctr">
                <a:solidFill>
                  <a:schemeClr val="bg2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</a:pPr>
                <a:endParaRPr lang="ru-RU" sz="2800" b="1">
                  <a:latin typeface="+mn-lt"/>
                </a:endParaRPr>
              </a:p>
            </p:txBody>
          </p:sp>
          <p:sp>
            <p:nvSpPr>
              <p:cNvPr id="9" name="Oval 7"/>
              <p:cNvSpPr>
                <a:spLocks noChangeArrowheads="1"/>
              </p:cNvSpPr>
              <p:nvPr/>
            </p:nvSpPr>
            <p:spPr bwMode="gray">
              <a:xfrm>
                <a:off x="964" y="2062"/>
                <a:ext cx="126" cy="120"/>
              </a:xfrm>
              <a:prstGeom prst="ellipse">
                <a:avLst/>
              </a:prstGeom>
              <a:solidFill>
                <a:schemeClr val="bg1"/>
              </a:solidFill>
              <a:ln w="38100" algn="ctr">
                <a:solidFill>
                  <a:schemeClr val="bg2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</a:pPr>
                <a:endParaRPr lang="ru-RU" sz="2800" b="1">
                  <a:latin typeface="+mn-lt"/>
                </a:endParaRPr>
              </a:p>
            </p:txBody>
          </p:sp>
          <p:sp>
            <p:nvSpPr>
              <p:cNvPr id="10" name="AutoShape 8"/>
              <p:cNvSpPr>
                <a:spLocks noChangeArrowheads="1"/>
              </p:cNvSpPr>
              <p:nvPr/>
            </p:nvSpPr>
            <p:spPr bwMode="gray">
              <a:xfrm>
                <a:off x="996" y="1836"/>
                <a:ext cx="62" cy="3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B2B2B2"/>
                  </a:gs>
                  <a:gs pos="50000">
                    <a:srgbClr val="B2B2B2">
                      <a:gamma/>
                      <a:tint val="27451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3810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</a:pPr>
                <a:endParaRPr lang="ru-RU" sz="2800" b="1">
                  <a:latin typeface="+mn-lt"/>
                </a:endParaRPr>
              </a:p>
            </p:txBody>
          </p:sp>
        </p:grpSp>
        <p:grpSp>
          <p:nvGrpSpPr>
            <p:cNvPr id="11" name="Group 9"/>
            <p:cNvGrpSpPr>
              <a:grpSpLocks/>
            </p:cNvGrpSpPr>
            <p:nvPr/>
          </p:nvGrpSpPr>
          <p:grpSpPr bwMode="auto">
            <a:xfrm>
              <a:off x="1371600" y="2066925"/>
              <a:ext cx="187325" cy="601663"/>
              <a:chOff x="960" y="1764"/>
              <a:chExt cx="130" cy="418"/>
            </a:xfrm>
          </p:grpSpPr>
          <p:sp>
            <p:nvSpPr>
              <p:cNvPr id="12" name="Oval 10"/>
              <p:cNvSpPr>
                <a:spLocks noChangeArrowheads="1"/>
              </p:cNvSpPr>
              <p:nvPr/>
            </p:nvSpPr>
            <p:spPr bwMode="gray">
              <a:xfrm>
                <a:off x="960" y="1764"/>
                <a:ext cx="126" cy="120"/>
              </a:xfrm>
              <a:prstGeom prst="ellipse">
                <a:avLst/>
              </a:prstGeom>
              <a:solidFill>
                <a:schemeClr val="bg1"/>
              </a:solidFill>
              <a:ln w="38100" algn="ctr">
                <a:solidFill>
                  <a:schemeClr val="bg2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</a:pPr>
                <a:endParaRPr lang="ru-RU" sz="2800" b="1">
                  <a:latin typeface="+mn-lt"/>
                </a:endParaRPr>
              </a:p>
            </p:txBody>
          </p:sp>
          <p:sp>
            <p:nvSpPr>
              <p:cNvPr id="13" name="Oval 11"/>
              <p:cNvSpPr>
                <a:spLocks noChangeArrowheads="1"/>
              </p:cNvSpPr>
              <p:nvPr/>
            </p:nvSpPr>
            <p:spPr bwMode="gray">
              <a:xfrm>
                <a:off x="964" y="2062"/>
                <a:ext cx="126" cy="120"/>
              </a:xfrm>
              <a:prstGeom prst="ellipse">
                <a:avLst/>
              </a:prstGeom>
              <a:solidFill>
                <a:schemeClr val="bg1"/>
              </a:solidFill>
              <a:ln w="38100" algn="ctr">
                <a:solidFill>
                  <a:schemeClr val="bg2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</a:pPr>
                <a:endParaRPr lang="ru-RU" sz="2800" b="1">
                  <a:latin typeface="+mn-lt"/>
                </a:endParaRPr>
              </a:p>
            </p:txBody>
          </p:sp>
          <p:sp>
            <p:nvSpPr>
              <p:cNvPr id="14" name="AutoShape 12"/>
              <p:cNvSpPr>
                <a:spLocks noChangeArrowheads="1"/>
              </p:cNvSpPr>
              <p:nvPr/>
            </p:nvSpPr>
            <p:spPr bwMode="gray">
              <a:xfrm>
                <a:off x="996" y="1836"/>
                <a:ext cx="62" cy="3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B2B2B2"/>
                  </a:gs>
                  <a:gs pos="50000">
                    <a:srgbClr val="B2B2B2">
                      <a:gamma/>
                      <a:tint val="0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3810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</a:pPr>
                <a:endParaRPr lang="ru-RU" sz="2800" b="1">
                  <a:latin typeface="+mn-lt"/>
                </a:endParaRPr>
              </a:p>
            </p:txBody>
          </p:sp>
        </p:grpSp>
        <p:sp>
          <p:nvSpPr>
            <p:cNvPr id="16" name="AutoShape 14"/>
            <p:cNvSpPr>
              <a:spLocks noChangeArrowheads="1"/>
            </p:cNvSpPr>
            <p:nvPr/>
          </p:nvSpPr>
          <p:spPr bwMode="gray">
            <a:xfrm>
              <a:off x="1219200" y="3151188"/>
              <a:ext cx="6705600" cy="59372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6A4F28"/>
                </a:gs>
                <a:gs pos="50000">
                  <a:schemeClr val="accent6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28575" algn="ctr">
              <a:solidFill>
                <a:srgbClr val="FCFCFC"/>
              </a:solidFill>
              <a:round/>
              <a:headEnd/>
              <a:tailEnd/>
            </a:ln>
            <a:effectLst>
              <a:outerShdw dist="35921" dir="2700000" algn="ctr" rotWithShape="0">
                <a:srgbClr val="001D3A">
                  <a:alpha val="50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ru-RU" sz="2800" b="1">
                <a:latin typeface="+mn-lt"/>
              </a:endParaRPr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gray">
            <a:xfrm>
              <a:off x="1219200" y="3865563"/>
              <a:ext cx="6705600" cy="59372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02500"/>
                </a:gs>
                <a:gs pos="50000">
                  <a:srgbClr val="FF66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28575" algn="ctr">
              <a:solidFill>
                <a:srgbClr val="FCFCFC"/>
              </a:solidFill>
              <a:round/>
              <a:headEnd/>
              <a:tailEnd/>
            </a:ln>
            <a:effectLst>
              <a:outerShdw dist="35921" dir="2700000" algn="ctr" rotWithShape="0">
                <a:srgbClr val="001D3A">
                  <a:alpha val="50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>
                <a:lnSpc>
                  <a:spcPct val="80000"/>
                </a:lnSpc>
              </a:pPr>
              <a:endParaRPr lang="ru-RU" sz="2800" b="1">
                <a:latin typeface="+mn-lt"/>
              </a:endParaRPr>
            </a:p>
          </p:txBody>
        </p:sp>
        <p:grpSp>
          <p:nvGrpSpPr>
            <p:cNvPr id="18" name="Group 16"/>
            <p:cNvGrpSpPr>
              <a:grpSpLocks/>
            </p:cNvGrpSpPr>
            <p:nvPr/>
          </p:nvGrpSpPr>
          <p:grpSpPr bwMode="auto">
            <a:xfrm>
              <a:off x="7543800" y="3509963"/>
              <a:ext cx="187325" cy="601662"/>
              <a:chOff x="960" y="1764"/>
              <a:chExt cx="130" cy="418"/>
            </a:xfrm>
          </p:grpSpPr>
          <p:sp>
            <p:nvSpPr>
              <p:cNvPr id="19" name="Oval 17"/>
              <p:cNvSpPr>
                <a:spLocks noChangeArrowheads="1"/>
              </p:cNvSpPr>
              <p:nvPr/>
            </p:nvSpPr>
            <p:spPr bwMode="gray">
              <a:xfrm>
                <a:off x="960" y="1764"/>
                <a:ext cx="126" cy="120"/>
              </a:xfrm>
              <a:prstGeom prst="ellipse">
                <a:avLst/>
              </a:prstGeom>
              <a:solidFill>
                <a:schemeClr val="bg1"/>
              </a:solidFill>
              <a:ln w="38100" algn="ctr">
                <a:solidFill>
                  <a:schemeClr val="bg2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</a:pPr>
                <a:endParaRPr lang="ru-RU" sz="2800" b="1">
                  <a:latin typeface="+mn-lt"/>
                </a:endParaRPr>
              </a:p>
            </p:txBody>
          </p:sp>
          <p:sp>
            <p:nvSpPr>
              <p:cNvPr id="20" name="Oval 18"/>
              <p:cNvSpPr>
                <a:spLocks noChangeArrowheads="1"/>
              </p:cNvSpPr>
              <p:nvPr/>
            </p:nvSpPr>
            <p:spPr bwMode="gray">
              <a:xfrm>
                <a:off x="964" y="2062"/>
                <a:ext cx="126" cy="120"/>
              </a:xfrm>
              <a:prstGeom prst="ellipse">
                <a:avLst/>
              </a:prstGeom>
              <a:solidFill>
                <a:schemeClr val="bg1"/>
              </a:solidFill>
              <a:ln w="38100" algn="ctr">
                <a:solidFill>
                  <a:schemeClr val="bg2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</a:pPr>
                <a:endParaRPr lang="ru-RU" sz="2800" b="1">
                  <a:latin typeface="+mn-lt"/>
                </a:endParaRPr>
              </a:p>
            </p:txBody>
          </p:sp>
          <p:sp>
            <p:nvSpPr>
              <p:cNvPr id="21" name="AutoShape 19"/>
              <p:cNvSpPr>
                <a:spLocks noChangeArrowheads="1"/>
              </p:cNvSpPr>
              <p:nvPr/>
            </p:nvSpPr>
            <p:spPr bwMode="gray">
              <a:xfrm>
                <a:off x="996" y="1836"/>
                <a:ext cx="62" cy="3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B2B2B2"/>
                  </a:gs>
                  <a:gs pos="50000">
                    <a:srgbClr val="B2B2B2">
                      <a:gamma/>
                      <a:tint val="27451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3810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</a:pPr>
                <a:endParaRPr lang="ru-RU" sz="2800" b="1">
                  <a:latin typeface="+mn-lt"/>
                </a:endParaRPr>
              </a:p>
            </p:txBody>
          </p:sp>
        </p:grpSp>
        <p:grpSp>
          <p:nvGrpSpPr>
            <p:cNvPr id="22" name="Group 20"/>
            <p:cNvGrpSpPr>
              <a:grpSpLocks/>
            </p:cNvGrpSpPr>
            <p:nvPr/>
          </p:nvGrpSpPr>
          <p:grpSpPr bwMode="auto">
            <a:xfrm>
              <a:off x="1371600" y="3506788"/>
              <a:ext cx="187325" cy="601662"/>
              <a:chOff x="960" y="1764"/>
              <a:chExt cx="130" cy="418"/>
            </a:xfrm>
          </p:grpSpPr>
          <p:sp>
            <p:nvSpPr>
              <p:cNvPr id="23" name="Oval 21"/>
              <p:cNvSpPr>
                <a:spLocks noChangeArrowheads="1"/>
              </p:cNvSpPr>
              <p:nvPr/>
            </p:nvSpPr>
            <p:spPr bwMode="gray">
              <a:xfrm>
                <a:off x="960" y="1764"/>
                <a:ext cx="126" cy="120"/>
              </a:xfrm>
              <a:prstGeom prst="ellipse">
                <a:avLst/>
              </a:prstGeom>
              <a:solidFill>
                <a:schemeClr val="bg1"/>
              </a:solidFill>
              <a:ln w="38100" algn="ctr">
                <a:solidFill>
                  <a:schemeClr val="bg2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</a:pPr>
                <a:endParaRPr lang="ru-RU" sz="2800" b="1">
                  <a:latin typeface="+mn-lt"/>
                </a:endParaRPr>
              </a:p>
            </p:txBody>
          </p:sp>
          <p:sp>
            <p:nvSpPr>
              <p:cNvPr id="24" name="Oval 22"/>
              <p:cNvSpPr>
                <a:spLocks noChangeArrowheads="1"/>
              </p:cNvSpPr>
              <p:nvPr/>
            </p:nvSpPr>
            <p:spPr bwMode="gray">
              <a:xfrm>
                <a:off x="964" y="2062"/>
                <a:ext cx="126" cy="120"/>
              </a:xfrm>
              <a:prstGeom prst="ellipse">
                <a:avLst/>
              </a:prstGeom>
              <a:solidFill>
                <a:schemeClr val="bg1"/>
              </a:solidFill>
              <a:ln w="38100" algn="ctr">
                <a:solidFill>
                  <a:schemeClr val="bg2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</a:pPr>
                <a:endParaRPr lang="ru-RU" sz="2800" b="1">
                  <a:latin typeface="+mn-lt"/>
                </a:endParaRPr>
              </a:p>
            </p:txBody>
          </p:sp>
          <p:sp>
            <p:nvSpPr>
              <p:cNvPr id="25" name="AutoShape 23"/>
              <p:cNvSpPr>
                <a:spLocks noChangeArrowheads="1"/>
              </p:cNvSpPr>
              <p:nvPr/>
            </p:nvSpPr>
            <p:spPr bwMode="gray">
              <a:xfrm>
                <a:off x="996" y="1836"/>
                <a:ext cx="62" cy="3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B2B2B2"/>
                  </a:gs>
                  <a:gs pos="50000">
                    <a:srgbClr val="B2B2B2">
                      <a:gamma/>
                      <a:tint val="0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38100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</a:pPr>
                <a:endParaRPr lang="ru-RU" sz="2800" b="1">
                  <a:latin typeface="+mn-lt"/>
                </a:endParaRPr>
              </a:p>
            </p:txBody>
          </p:sp>
        </p:grpSp>
      </p:grpSp>
      <p:pic>
        <p:nvPicPr>
          <p:cNvPr id="30" name="Рисунок 29" descr="СЕРОЕ ПЕРО.jpg"/>
          <p:cNvPicPr>
            <a:picLocks noChangeAspect="1"/>
          </p:cNvPicPr>
          <p:nvPr/>
        </p:nvPicPr>
        <p:blipFill>
          <a:blip r:embed="rId3" cstate="print"/>
          <a:srcRect l="7778" t="7778" r="7778" b="7778"/>
          <a:stretch>
            <a:fillRect/>
          </a:stretch>
        </p:blipFill>
        <p:spPr>
          <a:xfrm>
            <a:off x="152400" y="152400"/>
            <a:ext cx="838200" cy="838200"/>
          </a:xfrm>
          <a:prstGeom prst="ellipse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990600" y="1905000"/>
            <a:ext cx="7086600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 smtClean="0">
                <a:latin typeface="+mn-lt"/>
              </a:rPr>
              <a:t>Победители и призеры Всероссийской олимпиады школьников,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990600" y="3048000"/>
            <a:ext cx="708660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 smtClean="0">
                <a:latin typeface="+mn-lt"/>
              </a:rPr>
              <a:t>100 баллов на ЕГЭ,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90600" y="4038600"/>
            <a:ext cx="701040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 smtClean="0">
                <a:latin typeface="+mn-lt"/>
              </a:rPr>
              <a:t>100% выполнения задания на ОГЭ,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990600" y="4724400"/>
            <a:ext cx="7010400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 smtClean="0">
                <a:latin typeface="+mn-lt"/>
              </a:rPr>
              <a:t>Победители и призеры конференций, конкурсов, интеллектуальных игр.</a:t>
            </a:r>
            <a:endParaRPr lang="ru-RU" sz="2800" b="1" dirty="0">
              <a:latin typeface="+mn-lt"/>
            </a:endParaRPr>
          </a:p>
        </p:txBody>
      </p:sp>
      <p:pic>
        <p:nvPicPr>
          <p:cNvPr id="35" name="Рисунок 34" descr="sm_full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9000" y="5181600"/>
            <a:ext cx="1905000" cy="14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08635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Объект 1"/>
          <p:cNvSpPr txBox="1">
            <a:spLocks/>
          </p:cNvSpPr>
          <p:nvPr/>
        </p:nvSpPr>
        <p:spPr>
          <a:xfrm>
            <a:off x="2509014" y="1124744"/>
            <a:ext cx="6455474" cy="49685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выпускница 11 медицинского класса 2017 года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Гильмутдинова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Ильсина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109537" indent="0" fontAlgn="auto">
              <a:buFont typeface="Arial"/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/>
            <a:r>
              <a:rPr lang="ru-RU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300 </a:t>
            </a:r>
            <a:r>
              <a:rPr lang="ru-RU" sz="32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баллов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трем предметам ЕГЭ: химии, биологии и русскому языку</a:t>
            </a:r>
          </a:p>
          <a:p>
            <a:pPr marL="109537" indent="0" fontAlgn="auto">
              <a:buFont typeface="Arial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09537" indent="0" fontAlgn="auto">
              <a:buFont typeface="Arial"/>
              <a:buNone/>
            </a:pP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году таких выпускников 21 по России, в Казани- единственная. </a:t>
            </a:r>
          </a:p>
          <a:p>
            <a:pPr marL="109537" indent="0" fontAlgn="auto">
              <a:buFont typeface="Arial"/>
              <a:buNone/>
            </a:pP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</a:t>
            </a:r>
            <a:r>
              <a:rPr lang="ru-RU" sz="2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Ильсина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студентка МГМУ имени Сеченова - медицинского вуза</a:t>
            </a:r>
          </a:p>
          <a:p>
            <a:pPr marL="109537" indent="0" fontAlgn="auto">
              <a:buFont typeface="Arial"/>
              <a:buNone/>
            </a:pP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Москвы, международное направление - «врач – исследователь» при факультете лечебного дела</a:t>
            </a:r>
            <a:endParaRPr lang="ru-RU" sz="2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Заголовок 2"/>
          <p:cNvSpPr>
            <a:spLocks noGrp="1"/>
          </p:cNvSpPr>
          <p:nvPr>
            <p:ph type="title"/>
          </p:nvPr>
        </p:nvSpPr>
        <p:spPr>
          <a:xfrm>
            <a:off x="913741" y="188640"/>
            <a:ext cx="8229600" cy="778098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Гордость гимназии </a:t>
            </a:r>
            <a:endParaRPr lang="ru-RU" sz="5400" dirty="0">
              <a:solidFill>
                <a:srgbClr val="C02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30" name="Рисунок 29" descr="C:\Users\секретарь\Desktop\149554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9" r="31082"/>
          <a:stretch/>
        </p:blipFill>
        <p:spPr bwMode="auto">
          <a:xfrm>
            <a:off x="323528" y="1124744"/>
            <a:ext cx="2185486" cy="316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7752392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62200" y="-12700"/>
            <a:ext cx="4346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ln w="3175" cmpd="sng">
                  <a:noFill/>
                </a:ln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Кабинет химии</a:t>
            </a:r>
            <a:endParaRPr lang="ru-RU" sz="5400" dirty="0">
              <a:ln w="3175" cmpd="sng">
                <a:noFill/>
              </a:ln>
              <a:solidFill>
                <a:srgbClr val="C02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102399"/>
              </p:ext>
            </p:extLst>
          </p:nvPr>
        </p:nvGraphicFramePr>
        <p:xfrm>
          <a:off x="609600" y="762000"/>
          <a:ext cx="7895505" cy="54330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8898"/>
                <a:gridCol w="1720666"/>
                <a:gridCol w="1310983"/>
                <a:gridCol w="2521127"/>
                <a:gridCol w="1043831"/>
              </a:tblGrid>
              <a:tr h="308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Печатные пособия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746" marR="267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 коммуникативные средства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746" marR="267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средства обучения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746" marR="267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Учебно-практическое и учебно-лабораторное оборудование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746" marR="267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Специализированная учебная мебель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746" marR="26746" marT="0" marB="0"/>
                </a:tc>
              </a:tr>
              <a:tr h="29676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 портретов ученых-химиков Серия справочных таблиц по химии («Периодическая система химических элементов Д.И. Менделеева», «Растворимость солей, кислот и оснований в воде», «Электрохимический ряд напряжений металлов», «Окраска индикаторов в различных средах»). Серия инструктивных таблиц по химии Серия таблиц по неорганической химии Серия таблиц по органической химии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746" marR="267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компоненты учебно-методических комплексов по всем разделам курса химии, в том числе задачники (цифровая база данных для создания тематических и итоговых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разноуровневых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тренировочных и проверочных материалов для организации фронтальной и индивидуальной работы). Коллекция цифровых образовательных ресурсов по курсу химии.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Общепользовательские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цифровые инструменты учебной деятельности Специализированные цифровые инструменты учебной деятельности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746" marR="267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Мультимедийный компьютер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Интерактивная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доскаSmart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Цифровой микроскоп,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принтер, проектор Звуковые колонки д/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компьютора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Справочно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информационный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стенд"Период.сист.хим.элементовМенделеева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состоит:И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Б-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информац.блок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ДТ-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демонстрац.табл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.; пульт управления)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746" marR="267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Дистилятор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ШК Коллекция "Алюминий" Коллекция "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Камен.уголь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прод.его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переработки" Коллекция "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Минер.игорн.породы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Коллекция "Стекло и изделия из стекла" Коллекция " Топливо" Коллекция Чугун и сталь" Коллекция "Шкала твердости" Коллекция "Волокна" Коллекция "Металлов"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Коллекция"Нефть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продукт ее переработки" Коллекция "Пластмассы" Набор "Металлы. Оксиды" Набор флаконов для опытов Набор "Соединения хрома"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Набор "Органические вещества"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посуды по химии Пробирки Прибор для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получ.галоидалкановлаборат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Прибор для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определ.состава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воздуха Прибор для получения газов ППГ Решетка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кристалловСпиртовка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лабораторная Таблицы по химии Штатив Аппарат для дистилляции воды Аппарат для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пров.хим.реакций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Весы технические с разновесами Весы учебные лабораторные Набор для опытов по химии с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эл.током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Набор для мод. строен.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неорг.вещ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Набор для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мод.строен.орган.вещ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Нагревательный прибор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Прибор для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получ.раств.тв.вещ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Термометр электронный Штатив металлический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746" marR="267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Шкаф для приборов и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хим.реактивов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Шкаф вытяжной демонстрационный Столик подъемный Стол лабораторный для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каб.химии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демонстрационный для учителя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Стол- кафедра для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каб.химии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ученический спец. д/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каб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Химии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746" marR="26746" marT="0" marB="0"/>
                </a:tc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572000"/>
            <a:ext cx="1200150" cy="160020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1059294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62200" y="-12700"/>
            <a:ext cx="49920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ln w="3175" cmpd="sng">
                  <a:noFill/>
                </a:ln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Кабинет </a:t>
            </a:r>
            <a:r>
              <a:rPr lang="ru-RU" sz="5400" dirty="0" smtClean="0">
                <a:ln w="3175" cmpd="sng">
                  <a:noFill/>
                </a:ln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биологии</a:t>
            </a:r>
            <a:endParaRPr lang="ru-RU" sz="5400" dirty="0">
              <a:ln w="3175" cmpd="sng">
                <a:noFill/>
              </a:ln>
              <a:solidFill>
                <a:srgbClr val="C02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028970"/>
              </p:ext>
            </p:extLst>
          </p:nvPr>
        </p:nvGraphicFramePr>
        <p:xfrm>
          <a:off x="609600" y="762000"/>
          <a:ext cx="8000999" cy="556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9709"/>
                <a:gridCol w="1757997"/>
                <a:gridCol w="1319739"/>
                <a:gridCol w="2815776"/>
                <a:gridCol w="1057778"/>
              </a:tblGrid>
              <a:tr h="848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Печатные пособия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3" marR="449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 коммуникативные средства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3" marR="449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средства обучения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3" marR="449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Учебно-практическое и учебно-лабораторное оборудование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3" marR="449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Специализированная учебная мебель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3" marR="44933" marT="0" marB="0"/>
                </a:tc>
              </a:tr>
              <a:tr h="47141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 портретов ученых-биологов Серия справочных таблиц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Серия инструктивных таблиц по биологии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3" marR="449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компоненты учебно-методических комплексов по всем разделам курса биологии, в том числе задачники (цифровая база данных для создания тематических и итоговых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разноуровневых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тренировочных и проверочных материалов для организации фронтальной и индивидуальной работы). Коллекция цифровых образовательных ресурсов по курсу биологии.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Общепользовательские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цифровые инструменты учебной деятельности Специализированные цифровые инструменты учебной деятельности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3" marR="449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Мультимедийный компьютер Интерактивная доска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Smart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Цифровой микроскоп проектор экран Звуковые колонки д/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компьютора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3" marR="449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Гербарий "Морфология растений" Датчик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-метр Датчик содержания кислорода с адаптером Датчик частоты сокращения сердца Датчик температуры Датчик освещенности Датчик влажности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повыш.точности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Датчик дыхания Датчик давления Микроскоп биолог. Микроскоп "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Биомед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Модель желудка Модель глаза Модель носа Модель "Ухо человека" Регистратор данных NOVA(от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цифров.лаборат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 Скелет человека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Микропр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общ.биологии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Микропрепарат по зоологии Микроскоп школьный Модель "Голова и шея" Модель "ДНК" Модель "Мозг" Модель "Происхождение человека" Модель "Сердце" Модель" Почки" Набор Микропрепаратов по биологии Набор препаратов по анатомии Наушники +микрофон Раздаточный материал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кол.гор.пор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Таблица "Деление клетки" Таблицы по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3" marR="449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Шкаф для приборов и препаратов, таблиц и моделей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демонстрационный для учителя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3" marR="44933" marT="0" marB="0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8181"/>
          <a:stretch/>
        </p:blipFill>
        <p:spPr>
          <a:xfrm>
            <a:off x="3505200" y="4724400"/>
            <a:ext cx="1600200" cy="1446107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0670181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5800" y="-12700"/>
            <a:ext cx="75328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ln w="3175" cmpd="sng">
                  <a:noFill/>
                </a:ln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Кабинет </a:t>
            </a:r>
            <a:r>
              <a:rPr lang="ru-RU" sz="5400" dirty="0" smtClean="0">
                <a:ln w="3175" cmpd="sng">
                  <a:noFill/>
                </a:ln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английского языка</a:t>
            </a:r>
            <a:endParaRPr lang="ru-RU" sz="5400" dirty="0">
              <a:ln w="3175" cmpd="sng">
                <a:noFill/>
              </a:ln>
              <a:solidFill>
                <a:srgbClr val="C02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879844"/>
              </p:ext>
            </p:extLst>
          </p:nvPr>
        </p:nvGraphicFramePr>
        <p:xfrm>
          <a:off x="979630" y="919560"/>
          <a:ext cx="7239001" cy="3867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9223"/>
                <a:gridCol w="3519978"/>
                <a:gridCol w="2209800"/>
              </a:tblGrid>
              <a:tr h="3813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 коммуникативные средства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44" marR="313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средства обучения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44" marR="313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Специализированная учебная мебель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44" marR="31344" marT="0" marB="0"/>
                </a:tc>
              </a:tr>
              <a:tr h="33562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Лингафонный кабинет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44" marR="313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документ-камера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MimioView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интерактивная доска HITACHI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интерактивный комплект(доска-мультимедиа-проектор-крепление 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Телефонно-микрофонная гарнитура для лингафонного кабинета "Диалог-1"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Пульт управления 170*80 мм рабочего места учащегося лингафонного кабинета "Диалог-1"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Пульт управления лингафонным классом со встроенной СД-магнитолой для рабочего места преподавателя Лингафонного кабинета "Диалог-1"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доступа,D-Link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DWL-2600AR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ноутбук ICL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Автоматизированное рабочее место Учителя для лингафонного кабинета "Диалог-1"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44" marR="313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Лингафонная кабинка учащегося 730*580*1100мм закрытая с 3-х сторон (впереди стекло)для лингафонного кабинета "Диалог-1"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Лингафонный стол преподавателя 1040*550*800 мм для лингафонного кабинета "Диалог-1"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Мобильная телега-сейф на 16 ноутбуков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Автоматизированное рабочее место Учителя Тип 2 лингафонного кабинета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44" marR="31344" marT="0" marB="0"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5" b="3334"/>
          <a:stretch/>
        </p:blipFill>
        <p:spPr>
          <a:xfrm>
            <a:off x="838200" y="3810000"/>
            <a:ext cx="1905000" cy="228600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AutoShape 2" descr="Урок в лингафонном кабинете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фото лингафонного кабинета английского языка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431" y="4038600"/>
            <a:ext cx="2743200" cy="205740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754131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31713" y="-12700"/>
            <a:ext cx="63882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ln w="3175" cmpd="sng">
                  <a:noFill/>
                </a:ln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Кабинет </a:t>
            </a:r>
            <a:r>
              <a:rPr lang="ru-RU" sz="5400" dirty="0" smtClean="0">
                <a:ln w="3175" cmpd="sng">
                  <a:noFill/>
                </a:ln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информатики</a:t>
            </a:r>
            <a:endParaRPr lang="ru-RU" sz="5400" dirty="0">
              <a:ln w="3175" cmpd="sng">
                <a:noFill/>
              </a:ln>
              <a:solidFill>
                <a:srgbClr val="C02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</p:txBody>
      </p:sp>
      <p:sp>
        <p:nvSpPr>
          <p:cNvPr id="4" name="AutoShape 2" descr="Урок в лингафонном кабинете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182616"/>
              </p:ext>
            </p:extLst>
          </p:nvPr>
        </p:nvGraphicFramePr>
        <p:xfrm>
          <a:off x="685800" y="910630"/>
          <a:ext cx="6553200" cy="37584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0683"/>
                <a:gridCol w="1968887"/>
                <a:gridCol w="1313630"/>
              </a:tblGrid>
              <a:tr h="892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 коммуникативные средства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средства обучения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Специализированная учебная мебель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</a:tr>
              <a:tr h="2866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компоненты учебно-методических комплексов по всем разделам курса информатики, в том числе задачники (цифровая база данных для создания тематических и итоговых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разноуровневых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тренировочных и проверочных материалов для организации фронтальной и индивидуальной работы)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Моноблок ICL S222Mi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мультимедийный проектор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каб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27 – 15 компьютеров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каб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28 – 11 компьютеров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Доска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магн.комб.понарамная-трехэлемент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056" y="3886200"/>
            <a:ext cx="2971800" cy="222885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71800"/>
            <a:ext cx="1981200" cy="264160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3139000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57400" y="0"/>
            <a:ext cx="45961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ln w="3175" cmpd="sng">
                  <a:noFill/>
                </a:ln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Кабинет </a:t>
            </a:r>
            <a:r>
              <a:rPr lang="ru-RU" sz="5400" dirty="0" smtClean="0">
                <a:ln w="3175" cmpd="sng">
                  <a:noFill/>
                </a:ln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физики</a:t>
            </a:r>
            <a:endParaRPr lang="ru-RU" sz="5400" dirty="0">
              <a:ln w="3175" cmpd="sng">
                <a:noFill/>
              </a:ln>
              <a:solidFill>
                <a:srgbClr val="C02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</p:txBody>
      </p:sp>
      <p:sp>
        <p:nvSpPr>
          <p:cNvPr id="4" name="AutoShape 2" descr="Урок в лингафонном кабинете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774577"/>
              </p:ext>
            </p:extLst>
          </p:nvPr>
        </p:nvGraphicFramePr>
        <p:xfrm>
          <a:off x="762000" y="762000"/>
          <a:ext cx="6678939" cy="48819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0270"/>
                <a:gridCol w="5498669"/>
              </a:tblGrid>
              <a:tr h="307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 коммуникативные средства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99" marR="352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Учебно-практическое и учебно-лабораторное оборудование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99" marR="35299" marT="0" marB="0"/>
                </a:tc>
              </a:tr>
              <a:tr h="31376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компоненты учебно-методических комплексов по всем разделам курса физики, в том числе задачники (цифровая база данных для создания тематических и итоговых разноуровневых тренировочных и проверочных материалов для организации фронтальной и индивидуальной работы).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99" marR="35299" marT="0" marB="0"/>
                </a:tc>
                <a:tc>
                  <a:txBody>
                    <a:bodyPr/>
                    <a:lstStyle/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лабораторный "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Механика«, Динамометр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планшетный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Весы учебные с разновесами (гирями)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лабораторный "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Электричество«, Амперметр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лабораторный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Вольтметр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лабораторный, Миллиамперметр, Набор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лабораторный "Оптика"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калориметрических тел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лабораторный "Газовые законы"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 электродвигателя лабораторная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пружин, Электромагнит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(трансформатор) лабораторный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демонстрационный «Механика»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Демонстрационный измерительный прибор универсальный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демонстрационный "Тепловые явления"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демонстрационный "Газовые законы и свойства насыщенных паров"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демонстрационный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 Электричество-1 Постоянный ток»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демонстрационный "Электричество 2" "Полупроводниковые приборы"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демонстрационный "Электричество 3" "Электродинамика"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демонстрационный "Электричество 4 Электрический ток в вакууме"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демонстрационный "Геометрическая оптика"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демонстрационный "Волновая оптика"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Осветитель для набора демонстрационного «Волновая оптика»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Осциллографический датчик напряжения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Генератор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звуковой, Демонстрационный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измерительный прибор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питания, Ведерко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Архимеда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Гигрометр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психрометрический, Груз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наборный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 низкочастотный на подставке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Камертоны на резонансных ящиках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 посуды с принадлежностями демонстрационный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 соединительных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проводов, 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Манометр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открытый демонстрационный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Маятник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электростатический, Метр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демонстрационный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Стрелки магнитные на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штативах, 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Таблица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"Шкала электромагнитных излучений"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Тарелка вакуумная со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звонком, Трубка Ньютона, </a:t>
                      </a:r>
                    </a:p>
                    <a:p>
                      <a:pPr indent="60960">
                        <a:lnSpc>
                          <a:spcPts val="985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Штативы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изолирующие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99" marR="35299" marT="0" marB="0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/>
        </p:blipFill>
        <p:spPr>
          <a:xfrm>
            <a:off x="5981700" y="4225713"/>
            <a:ext cx="2647950" cy="2353733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/>
          <a:stretch/>
        </p:blipFill>
        <p:spPr>
          <a:xfrm>
            <a:off x="7010400" y="1524000"/>
            <a:ext cx="1657350" cy="184150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5786966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1238" y="0"/>
            <a:ext cx="61478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ln w="3175" cmpd="sng">
                  <a:noFill/>
                </a:ln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Кабинет </a:t>
            </a:r>
            <a:r>
              <a:rPr lang="ru-RU" sz="5400" dirty="0" smtClean="0">
                <a:ln w="3175" cmpd="sng">
                  <a:noFill/>
                </a:ln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математики</a:t>
            </a:r>
            <a:endParaRPr lang="ru-RU" sz="5400" dirty="0">
              <a:ln w="3175" cmpd="sng">
                <a:noFill/>
              </a:ln>
              <a:solidFill>
                <a:srgbClr val="C02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</p:txBody>
      </p:sp>
      <p:sp>
        <p:nvSpPr>
          <p:cNvPr id="4" name="AutoShape 2" descr="Урок в лингафонном кабинете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200766"/>
              </p:ext>
            </p:extLst>
          </p:nvPr>
        </p:nvGraphicFramePr>
        <p:xfrm>
          <a:off x="990600" y="948730"/>
          <a:ext cx="4800600" cy="2944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7000"/>
                <a:gridCol w="1295400"/>
                <a:gridCol w="838200"/>
              </a:tblGrid>
              <a:tr h="446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 коммуникативные средства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средства обучения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Специализированная учебная мебель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</a:tr>
              <a:tr h="17303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компоненты учебно-методических комплексов по всем разделам курса математики, в том числе задачники (цифровая база данных для создания тематических и итоговых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разноуровневых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тренировочных и проверочных материалов для организации фронтальной и индивидуальной работы)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Интерактивная доска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 в комплекте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проекционный комплект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Доска магнитно-маркерная с клетчатой раз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14"/>
          <a:stretch/>
        </p:blipFill>
        <p:spPr>
          <a:xfrm>
            <a:off x="6400800" y="2133600"/>
            <a:ext cx="1905000" cy="284480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7" t="31132" r="30824" b="29956"/>
          <a:stretch/>
        </p:blipFill>
        <p:spPr>
          <a:xfrm>
            <a:off x="2819400" y="4267200"/>
            <a:ext cx="1219200" cy="160020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2399990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1238" y="0"/>
            <a:ext cx="65710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ln w="3175" cmpd="sng">
                  <a:noFill/>
                </a:ln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Кабинет </a:t>
            </a:r>
            <a:r>
              <a:rPr lang="ru-RU" sz="5400" dirty="0" smtClean="0">
                <a:ln w="3175" cmpd="sng">
                  <a:noFill/>
                </a:ln>
                <a:solidFill>
                  <a:srgbClr val="C02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русского языка</a:t>
            </a:r>
            <a:endParaRPr lang="ru-RU" sz="5400" dirty="0">
              <a:ln w="3175" cmpd="sng">
                <a:noFill/>
              </a:ln>
              <a:solidFill>
                <a:srgbClr val="C02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</p:txBody>
      </p:sp>
      <p:sp>
        <p:nvSpPr>
          <p:cNvPr id="4" name="AutoShape 2" descr="Урок в лингафонном кабинете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627523"/>
              </p:ext>
            </p:extLst>
          </p:nvPr>
        </p:nvGraphicFramePr>
        <p:xfrm>
          <a:off x="990600" y="1143000"/>
          <a:ext cx="4843462" cy="28077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8564"/>
                <a:gridCol w="2154898"/>
              </a:tblGrid>
              <a:tr h="808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средства обучения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Специализированная учебная мебель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</a:tr>
              <a:tr h="1999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Интерактивная доска Hitachi Smarboard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Моноблок ICL S222Mi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Проектор BENQ MP 575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Документ-камера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 с комплектующими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шкафов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Доска магнитно-маркерная с клетчатой раз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294" marR="51294" marT="0" marB="0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28889"/>
          <a:stretch/>
        </p:blipFill>
        <p:spPr>
          <a:xfrm>
            <a:off x="4344318" y="3124200"/>
            <a:ext cx="3943350" cy="280416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6370893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423</TotalTime>
  <Words>1455</Words>
  <Application>Microsoft Office PowerPoint</Application>
  <PresentationFormat>Экран (4:3)</PresentationFormat>
  <Paragraphs>169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Garamond</vt:lpstr>
      <vt:lpstr>Monotype Corsiva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Гордость гимназии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eclipsed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 SUNS</dc:title>
  <dc:creator>eclipse</dc:creator>
  <cp:lastModifiedBy>Татьяна</cp:lastModifiedBy>
  <cp:revision>43</cp:revision>
  <dcterms:created xsi:type="dcterms:W3CDTF">2002-12-19T01:27:10Z</dcterms:created>
  <dcterms:modified xsi:type="dcterms:W3CDTF">2019-12-19T12:37:48Z</dcterms:modified>
</cp:coreProperties>
</file>